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62" r:id="rId5"/>
    <p:sldId id="284" r:id="rId6"/>
    <p:sldId id="277" r:id="rId7"/>
    <p:sldId id="278" r:id="rId8"/>
    <p:sldId id="279" r:id="rId9"/>
    <p:sldId id="280" r:id="rId10"/>
    <p:sldId id="281" r:id="rId11"/>
    <p:sldId id="294" r:id="rId12"/>
    <p:sldId id="263" r:id="rId13"/>
    <p:sldId id="285" r:id="rId14"/>
    <p:sldId id="265" r:id="rId15"/>
    <p:sldId id="286" r:id="rId16"/>
    <p:sldId id="264" r:id="rId17"/>
    <p:sldId id="288" r:id="rId18"/>
    <p:sldId id="287" r:id="rId19"/>
    <p:sldId id="289" r:id="rId20"/>
    <p:sldId id="291" r:id="rId21"/>
    <p:sldId id="290" r:id="rId22"/>
    <p:sldId id="292" r:id="rId23"/>
    <p:sldId id="267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59AE72-D274-4F77-A630-147862CB5FC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E4FB28-8F5D-421B-BD21-41E8C42DC0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cf.org/grants-scholarships/scholarship-funds/high-school-scholarships/" TargetMode="External"/><Relationship Id="rId2" Type="http://schemas.openxmlformats.org/officeDocument/2006/relationships/hyperlink" Target="http://ourisdf.org/scholarships/student-form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types/grants-scholarships/finding-scholarships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soup.com/" TargetMode="External"/><Relationship Id="rId4" Type="http://schemas.openxmlformats.org/officeDocument/2006/relationships/hyperlink" Target="http://www.zinch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gapsiphifraternity.org/essay-contest.asp" TargetMode="External"/><Relationship Id="rId2" Type="http://schemas.openxmlformats.org/officeDocument/2006/relationships/hyperlink" Target="https://www.horatioalger.org/scholarships/program_missouri.cf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sdschools.org/katie_meyer/inde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imgres?um=1&amp;hl=en&amp;biw=1366&amp;bih=594&amp;tbm=isch&amp;tbnid=QSv-6QIngPs8HM:&amp;imgrefurl=http://www.pitch.com/plog/archives/2011/11/07/mizzou-makes-move-to-the-sec-official&amp;docid=htYcVKDIsj-JdM&amp;imgurl=http://www.pitch.com/binary/9647/1320672615-missouri_logo.gif&amp;w=558&amp;h=439&amp;ei=QdCSUP-wCuih2QW2xICQBA&amp;zoom=1&amp;iact=hc&amp;vpx=1070&amp;vpy=182&amp;dur=100&amp;hovh=199&amp;hovw=253&amp;tx=129&amp;ty=70&amp;sig=106017925123450957441&amp;page=1&amp;tbnh=137&amp;tbnw=174&amp;start=0&amp;ndsp=18&amp;ved=1t:429,i:16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Scholarship </a:t>
            </a:r>
            <a:br>
              <a:rPr lang="en-US" sz="5400" dirty="0" smtClean="0"/>
            </a:br>
            <a:r>
              <a:rPr lang="en-US" sz="5400" dirty="0" smtClean="0"/>
              <a:t>101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adlerj\AppData\Local\Microsoft\Windows\Temporary Internet Files\Content.IE5\XJIVEW29\phot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625940" cy="61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A+ Program is Not Only for Community College!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Avila University</a:t>
            </a:r>
            <a:r>
              <a:rPr lang="en-US" dirty="0"/>
              <a:t>: $1000; up to 4 years</a:t>
            </a:r>
          </a:p>
          <a:p>
            <a:r>
              <a:rPr lang="en-US" b="1" dirty="0"/>
              <a:t>Central Methodist</a:t>
            </a:r>
            <a:r>
              <a:rPr lang="en-US" dirty="0"/>
              <a:t>: 1/2 off tuition; up to 4 years</a:t>
            </a:r>
          </a:p>
          <a:p>
            <a:r>
              <a:rPr lang="en-US" b="1" dirty="0"/>
              <a:t>Columbia College</a:t>
            </a:r>
            <a:r>
              <a:rPr lang="en-US" dirty="0"/>
              <a:t>: up to $2500; up to 4 years</a:t>
            </a:r>
          </a:p>
          <a:p>
            <a:r>
              <a:rPr lang="en-US" b="1" dirty="0"/>
              <a:t>Culver Stockton</a:t>
            </a:r>
            <a:r>
              <a:rPr lang="en-US" dirty="0"/>
              <a:t>: $1500; one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b="1" dirty="0"/>
              <a:t>Hannibal-LaGrange</a:t>
            </a:r>
            <a:r>
              <a:rPr lang="en-US" dirty="0"/>
              <a:t>: $3000; up to 4 years</a:t>
            </a:r>
          </a:p>
          <a:p>
            <a:r>
              <a:rPr lang="en-US" b="1" dirty="0" smtClean="0"/>
              <a:t>Missouri </a:t>
            </a:r>
            <a:r>
              <a:rPr lang="en-US" b="1" dirty="0"/>
              <a:t>Southern State University</a:t>
            </a:r>
            <a:r>
              <a:rPr lang="en-US" dirty="0"/>
              <a:t>:$1000; up to 4 years</a:t>
            </a:r>
          </a:p>
          <a:p>
            <a:r>
              <a:rPr lang="en-US" b="1" dirty="0"/>
              <a:t>Missouri State University</a:t>
            </a:r>
            <a:r>
              <a:rPr lang="en-US" dirty="0"/>
              <a:t>: $500; up to 4 years</a:t>
            </a:r>
          </a:p>
          <a:p>
            <a:r>
              <a:rPr lang="en-US" b="1" dirty="0"/>
              <a:t>Missouri Valley College</a:t>
            </a:r>
            <a:r>
              <a:rPr lang="en-US" dirty="0"/>
              <a:t>: 1/2 off tuition; up to 4 </a:t>
            </a:r>
            <a:r>
              <a:rPr lang="en-US" dirty="0" smtClean="0"/>
              <a:t>years</a:t>
            </a:r>
            <a:r>
              <a:rPr lang="en-US" dirty="0"/>
              <a:t> 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/>
              <a:t>Missouri Western State University</a:t>
            </a:r>
            <a:r>
              <a:rPr lang="en-US" sz="2900" dirty="0"/>
              <a:t>: $1500; up to 4 years</a:t>
            </a:r>
          </a:p>
          <a:p>
            <a:r>
              <a:rPr lang="en-US" sz="2900" b="1" dirty="0"/>
              <a:t>Northwest Missouri State University</a:t>
            </a:r>
            <a:r>
              <a:rPr lang="en-US" sz="2900" dirty="0"/>
              <a:t>: $1500; up to 2 years</a:t>
            </a:r>
          </a:p>
          <a:p>
            <a:r>
              <a:rPr lang="en-US" sz="2900" b="1" dirty="0"/>
              <a:t>Park University</a:t>
            </a:r>
            <a:r>
              <a:rPr lang="en-US" sz="2900" dirty="0"/>
              <a:t>: $3000; up to 4 </a:t>
            </a:r>
            <a:r>
              <a:rPr lang="en-US" sz="2900" dirty="0" smtClean="0"/>
              <a:t>years</a:t>
            </a:r>
            <a:endParaRPr lang="en-US" sz="2900" dirty="0"/>
          </a:p>
          <a:p>
            <a:r>
              <a:rPr lang="en-US" sz="2900" b="1" dirty="0"/>
              <a:t>Stephens College</a:t>
            </a:r>
            <a:r>
              <a:rPr lang="en-US" sz="2900" dirty="0"/>
              <a:t>: $1000; up to 4 years</a:t>
            </a:r>
          </a:p>
          <a:p>
            <a:r>
              <a:rPr lang="en-US" sz="2900" b="1" dirty="0"/>
              <a:t>Truman State University</a:t>
            </a:r>
            <a:r>
              <a:rPr lang="en-US" sz="2900" dirty="0"/>
              <a:t>: $500; up to 4 </a:t>
            </a:r>
            <a:r>
              <a:rPr lang="en-US" sz="2900" dirty="0" smtClean="0"/>
              <a:t>years</a:t>
            </a:r>
            <a:endParaRPr lang="en-US" sz="2900" dirty="0"/>
          </a:p>
          <a:p>
            <a:r>
              <a:rPr lang="en-US" sz="2900" b="1" dirty="0"/>
              <a:t>William Jewell College</a:t>
            </a:r>
            <a:r>
              <a:rPr lang="en-US" sz="2900" dirty="0"/>
              <a:t>: $1000; transfer student </a:t>
            </a:r>
            <a:br>
              <a:rPr lang="en-US" sz="2900" dirty="0"/>
            </a:br>
            <a:r>
              <a:rPr lang="en-US" sz="2900" dirty="0"/>
              <a:t>only</a:t>
            </a:r>
          </a:p>
          <a:p>
            <a:r>
              <a:rPr lang="en-US" sz="2900" b="1" dirty="0"/>
              <a:t>William Woods University</a:t>
            </a:r>
            <a:r>
              <a:rPr lang="en-US" sz="2900" dirty="0"/>
              <a:t>: $1000; up to 4 </a:t>
            </a:r>
            <a:r>
              <a:rPr lang="en-US" sz="2900" dirty="0" smtClean="0"/>
              <a:t>years</a:t>
            </a:r>
            <a:endParaRPr lang="en-US" sz="2900" dirty="0"/>
          </a:p>
          <a:p>
            <a:endParaRPr lang="en-US" sz="2900" b="1" dirty="0" smtClean="0"/>
          </a:p>
          <a:p>
            <a:r>
              <a:rPr lang="en-US" sz="2900" b="1" dirty="0" smtClean="0"/>
              <a:t>**</a:t>
            </a:r>
            <a:r>
              <a:rPr lang="en-US" sz="2900" b="1" dirty="0"/>
              <a:t>Other requirements may apply. Check each school’s website for more details</a:t>
            </a:r>
            <a:r>
              <a:rPr lang="en-US" sz="2900" b="1" dirty="0" smtClean="0"/>
              <a:t>**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Forte" panose="03060902040502070203" pitchFamily="66" charset="0"/>
              </a:rPr>
              <a:t>Local Scholarships</a:t>
            </a:r>
            <a:endParaRPr lang="en-US" sz="5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>
                <a:latin typeface="AlternateGothic2 BT" panose="020B0608020202050204" pitchFamily="34" charset="0"/>
              </a:rPr>
              <a:t>From the local Independence/ Kansas City Community. </a:t>
            </a:r>
          </a:p>
          <a:p>
            <a:r>
              <a:rPr lang="en-US" sz="4500" b="1" dirty="0" smtClean="0">
                <a:latin typeface="AlternateGothic2 BT" panose="020B0608020202050204" pitchFamily="34" charset="0"/>
              </a:rPr>
              <a:t>They can be sponsored by clubs, associations, or organizations</a:t>
            </a:r>
          </a:p>
          <a:p>
            <a:r>
              <a:rPr lang="en-US" sz="4500" b="1" dirty="0" smtClean="0">
                <a:latin typeface="AlternateGothic2 BT" panose="020B0608020202050204" pitchFamily="34" charset="0"/>
              </a:rPr>
              <a:t>Smaller competition to receive the scholarship</a:t>
            </a:r>
          </a:p>
        </p:txBody>
      </p:sp>
    </p:spTree>
    <p:extLst>
      <p:ext uri="{BB962C8B-B14F-4D97-AF65-F5344CB8AC3E}">
        <p14:creationId xmlns:p14="http://schemas.microsoft.com/office/powerpoint/2010/main" val="3467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Forte" panose="03060902040502070203" pitchFamily="66" charset="0"/>
              </a:rPr>
              <a:t>Local Scholarships</a:t>
            </a:r>
            <a:endParaRPr lang="en-US" sz="5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AlternateGothic2 BT" panose="020B0608020202050204" pitchFamily="34" charset="0"/>
              </a:rPr>
              <a:t>Applications and Deadlines are not typically until January-April</a:t>
            </a:r>
          </a:p>
          <a:p>
            <a:r>
              <a:rPr lang="en-US" sz="5000" dirty="0" smtClean="0">
                <a:latin typeface="AlternateGothic2 BT" panose="020B0608020202050204" pitchFamily="34" charset="0"/>
              </a:rPr>
              <a:t>Some examples of local scholarships:</a:t>
            </a:r>
          </a:p>
          <a:p>
            <a:pPr marL="0" indent="0" algn="ctr">
              <a:buNone/>
            </a:pPr>
            <a:r>
              <a:rPr lang="en-US" sz="5000" dirty="0" smtClean="0">
                <a:latin typeface="AlternateGothic2 BT" panose="020B0608020202050204" pitchFamily="34" charset="0"/>
                <a:hlinkClick r:id="rId2"/>
              </a:rPr>
              <a:t>ISD FOUNDATIONS</a:t>
            </a:r>
            <a:endParaRPr lang="en-US" sz="5000" dirty="0" smtClean="0">
              <a:latin typeface="AlternateGothic2 BT" panose="020B0608020202050204" pitchFamily="34" charset="0"/>
            </a:endParaRPr>
          </a:p>
          <a:p>
            <a:pPr marL="0" indent="0" algn="ctr">
              <a:buNone/>
            </a:pPr>
            <a:r>
              <a:rPr lang="en-US" sz="5000" dirty="0" smtClean="0">
                <a:latin typeface="AlternateGothic2 BT" panose="020B0608020202050204" pitchFamily="34" charset="0"/>
                <a:hlinkClick r:id="rId3"/>
              </a:rPr>
              <a:t>TRUMAN HEARTLAND</a:t>
            </a:r>
            <a:endParaRPr lang="en-US" sz="5000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20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09600" y="685800"/>
            <a:ext cx="7924800" cy="563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effectLst/>
                <a:latin typeface="Constantia"/>
              </a:rPr>
              <a:t>National</a:t>
            </a:r>
            <a:r>
              <a:rPr lang="en-US" sz="3200" b="1" dirty="0">
                <a:solidFill>
                  <a:schemeClr val="bg1"/>
                </a:solidFill>
                <a:effectLst/>
                <a:latin typeface="Constantia"/>
              </a:rPr>
              <a:t> 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</a:rPr>
              <a:t>These usually have larger award amounts but you are competing with students from all over the nation. 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r>
              <a:rPr lang="en-US" sz="3200" b="1" dirty="0">
                <a:solidFill>
                  <a:schemeClr val="bg1"/>
                </a:solidFill>
                <a:effectLst/>
              </a:rPr>
              <a:t>They are sometimes sponsored by large companies and although they are good to apply for, they usually do not lead to being a large source of scholarships for students, local and institutional scholarships reap more benefits.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/>
              </a:rPr>
              <a:t>Deadlines range and can be all year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9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 smtClean="0">
                <a:latin typeface="Forte" panose="03060902040502070203" pitchFamily="66" charset="0"/>
              </a:rPr>
              <a:t>National Scholarship Resources</a:t>
            </a:r>
            <a:endParaRPr lang="en-US" sz="45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lternateGothic2 BT" panose="020B0608020202050204" pitchFamily="34" charset="0"/>
                <a:hlinkClick r:id="rId2"/>
              </a:rPr>
              <a:t>http://www.fastweb.com</a:t>
            </a:r>
            <a:r>
              <a:rPr lang="en-US" sz="4000" dirty="0" smtClean="0">
                <a:latin typeface="AlternateGothic2 BT" panose="020B0608020202050204" pitchFamily="34" charset="0"/>
                <a:hlinkClick r:id="rId2"/>
              </a:rPr>
              <a:t>/</a:t>
            </a:r>
            <a:endParaRPr lang="en-US" sz="4000" dirty="0" smtClean="0">
              <a:latin typeface="AlternateGothic2 BT" panose="020B0608020202050204" pitchFamily="34" charset="0"/>
            </a:endParaRPr>
          </a:p>
          <a:p>
            <a:r>
              <a:rPr lang="en-US" sz="4000" dirty="0">
                <a:latin typeface="AlternateGothic2 BT" panose="020B0608020202050204" pitchFamily="34" charset="0"/>
                <a:hlinkClick r:id="rId3"/>
              </a:rPr>
              <a:t>https://</a:t>
            </a:r>
            <a:r>
              <a:rPr lang="en-US" sz="4000" dirty="0" smtClean="0">
                <a:latin typeface="AlternateGothic2 BT" panose="020B0608020202050204" pitchFamily="34" charset="0"/>
                <a:hlinkClick r:id="rId3"/>
              </a:rPr>
              <a:t>studentaid.ed.gov/types/grants-scholarships/finding-scholarships</a:t>
            </a:r>
            <a:endParaRPr lang="en-US" sz="4000" dirty="0" smtClean="0">
              <a:latin typeface="AlternateGothic2 BT" panose="020B0608020202050204" pitchFamily="34" charset="0"/>
            </a:endParaRPr>
          </a:p>
          <a:p>
            <a:r>
              <a:rPr lang="en-US" sz="4000" dirty="0">
                <a:latin typeface="AlternateGothic2 BT" panose="020B0608020202050204" pitchFamily="34" charset="0"/>
                <a:hlinkClick r:id="rId4"/>
              </a:rPr>
              <a:t>http://www.zinch.com</a:t>
            </a:r>
            <a:r>
              <a:rPr lang="en-US" sz="4000" dirty="0" smtClean="0">
                <a:latin typeface="AlternateGothic2 BT" panose="020B0608020202050204" pitchFamily="34" charset="0"/>
                <a:hlinkClick r:id="rId4"/>
              </a:rPr>
              <a:t>/</a:t>
            </a:r>
            <a:endParaRPr lang="en-US" sz="4000" dirty="0" smtClean="0">
              <a:latin typeface="AlternateGothic2 BT" panose="020B0608020202050204" pitchFamily="34" charset="0"/>
            </a:endParaRPr>
          </a:p>
          <a:p>
            <a:r>
              <a:rPr lang="en-US" sz="4000" dirty="0">
                <a:latin typeface="AlternateGothic2 BT" panose="020B0608020202050204" pitchFamily="34" charset="0"/>
                <a:hlinkClick r:id="rId5"/>
              </a:rPr>
              <a:t>http://www.schoolsoup.com</a:t>
            </a:r>
            <a:r>
              <a:rPr lang="en-US" sz="4000" dirty="0" smtClean="0">
                <a:latin typeface="AlternateGothic2 BT" panose="020B0608020202050204" pitchFamily="34" charset="0"/>
                <a:hlinkClick r:id="rId5"/>
              </a:rPr>
              <a:t>/</a:t>
            </a:r>
            <a:endParaRPr lang="en-US" sz="4000" dirty="0" smtClean="0">
              <a:latin typeface="AlternateGothic2 BT" panose="020B060802020205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AlternateGothic2 BT" panose="020B0608020202050204" pitchFamily="34" charset="0"/>
              </a:rPr>
              <a:t>Most will require you to make a profile!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4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762000"/>
            <a:ext cx="8382000" cy="544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  <a:effectLst/>
                <a:latin typeface="Constantia"/>
              </a:rPr>
              <a:t>Major/Specific</a:t>
            </a:r>
            <a:r>
              <a:rPr lang="en-US" sz="3200" b="1" dirty="0">
                <a:solidFill>
                  <a:schemeClr val="bg1"/>
                </a:solidFill>
                <a:effectLst/>
                <a:latin typeface="Constantia"/>
              </a:rPr>
              <a:t> 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</a:rPr>
              <a:t>These refer to scholarships offered for students who want to go into a certain profession. Many foundations associated with certain careers offer aid for these students.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</a:rPr>
              <a:t>Specific refers to aid offered based on your demographics. These usually have a certain set of criteria and are good because they narrow down the applicant pool.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  <a:effectLst/>
              </a:rPr>
              <a:t>Deadlines range and can be all year</a:t>
            </a:r>
            <a:endParaRPr lang="en-US" sz="3200" dirty="0">
              <a:solidFill>
                <a:schemeClr val="bg1"/>
              </a:solidFill>
              <a:effectLst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66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Questions to ask about all scholarships?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ternateGothic2 BT" panose="020B0608020202050204" pitchFamily="34" charset="0"/>
              </a:rPr>
              <a:t>Is it renewable?</a:t>
            </a:r>
          </a:p>
          <a:p>
            <a:r>
              <a:rPr lang="en-US" sz="5400" dirty="0" smtClean="0">
                <a:latin typeface="AlternateGothic2 BT" panose="020B0608020202050204" pitchFamily="34" charset="0"/>
              </a:rPr>
              <a:t>Is it portable? (Can you take it from one school to another if you decide to transfer?)</a:t>
            </a:r>
            <a:endParaRPr lang="en-US" sz="5400" dirty="0"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266" y="533400"/>
            <a:ext cx="7975934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NEVER, EVER,</a:t>
            </a:r>
          </a:p>
          <a:p>
            <a:pPr algn="ctr"/>
            <a:r>
              <a:rPr lang="en-US" sz="7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EVER</a:t>
            </a:r>
          </a:p>
          <a:p>
            <a:pPr algn="ctr"/>
            <a:r>
              <a:rPr lang="en-US" sz="7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PAY FOR A SCHOLARSHIP</a:t>
            </a:r>
          </a:p>
          <a:p>
            <a:pPr algn="ctr"/>
            <a:r>
              <a:rPr lang="en-US" sz="7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 SEARCH!</a:t>
            </a:r>
          </a:p>
        </p:txBody>
      </p:sp>
    </p:spTree>
    <p:extLst>
      <p:ext uri="{BB962C8B-B14F-4D97-AF65-F5344CB8AC3E}">
        <p14:creationId xmlns:p14="http://schemas.microsoft.com/office/powerpoint/2010/main" val="32419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Forte" panose="03060902040502070203" pitchFamily="66" charset="0"/>
              </a:rPr>
              <a:t>Let’s get started!</a:t>
            </a:r>
            <a:endParaRPr lang="en-US" sz="72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lternateGothic2 BT" panose="020B0608020202050204" pitchFamily="34" charset="0"/>
              </a:rPr>
              <a:t>Start your scholarship search early!</a:t>
            </a:r>
          </a:p>
          <a:p>
            <a:r>
              <a:rPr lang="en-US" sz="4000" dirty="0" smtClean="0">
                <a:latin typeface="AlternateGothic2 BT" panose="020B0608020202050204" pitchFamily="34" charset="0"/>
              </a:rPr>
              <a:t>Make sure you are reading the eligibility requirements carefully!</a:t>
            </a:r>
          </a:p>
          <a:p>
            <a:r>
              <a:rPr lang="en-US" sz="4000" dirty="0" smtClean="0">
                <a:latin typeface="AlternateGothic2 BT" panose="020B0608020202050204" pitchFamily="34" charset="0"/>
              </a:rPr>
              <a:t>Put together a scholarship portfolio:</a:t>
            </a:r>
          </a:p>
          <a:p>
            <a:pPr marL="0" indent="0">
              <a:buNone/>
            </a:pPr>
            <a:r>
              <a:rPr lang="en-US" sz="4000" dirty="0">
                <a:latin typeface="AlternateGothic2 BT" panose="020B0608020202050204" pitchFamily="34" charset="0"/>
              </a:rPr>
              <a:t>	</a:t>
            </a:r>
            <a:r>
              <a:rPr lang="en-US" sz="4000" dirty="0" smtClean="0">
                <a:latin typeface="AlternateGothic2 BT" panose="020B0608020202050204" pitchFamily="34" charset="0"/>
              </a:rPr>
              <a:t>-Resume (Templates on Word)</a:t>
            </a:r>
          </a:p>
          <a:p>
            <a:pPr marL="0" indent="0">
              <a:buNone/>
            </a:pPr>
            <a:r>
              <a:rPr lang="en-US" sz="4000" dirty="0">
                <a:latin typeface="AlternateGothic2 BT" panose="020B0608020202050204" pitchFamily="34" charset="0"/>
              </a:rPr>
              <a:t>	</a:t>
            </a:r>
            <a:r>
              <a:rPr lang="en-US" sz="4000" dirty="0" smtClean="0">
                <a:latin typeface="AlternateGothic2 BT" panose="020B0608020202050204" pitchFamily="34" charset="0"/>
              </a:rPr>
              <a:t>-Letters of Recommendation (From Teachers?)</a:t>
            </a:r>
          </a:p>
          <a:p>
            <a:pPr marL="0" indent="0">
              <a:buNone/>
            </a:pPr>
            <a:r>
              <a:rPr lang="en-US" sz="4000" dirty="0">
                <a:latin typeface="AlternateGothic2 BT" panose="020B0608020202050204" pitchFamily="34" charset="0"/>
              </a:rPr>
              <a:t>	</a:t>
            </a:r>
            <a:r>
              <a:rPr lang="en-US" sz="4000" dirty="0" smtClean="0">
                <a:latin typeface="AlternateGothic2 BT" panose="020B0608020202050204" pitchFamily="34" charset="0"/>
              </a:rPr>
              <a:t>-College Essay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059873"/>
            <a:ext cx="3048000" cy="160712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When to complete?</a:t>
            </a:r>
            <a:endParaRPr lang="en-US" sz="4800" dirty="0"/>
          </a:p>
        </p:txBody>
      </p:sp>
      <p:pic>
        <p:nvPicPr>
          <p:cNvPr id="4" name="il_fi" descr="http://sgholiday.com/calendar/free-2012-calendar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68766" r="1470" b="13907"/>
          <a:stretch/>
        </p:blipFill>
        <p:spPr bwMode="auto">
          <a:xfrm>
            <a:off x="609600" y="484909"/>
            <a:ext cx="5319674" cy="2050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sgholiday.com/calendar/free-2012-calendar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55074"/>
          <a:stretch/>
        </p:blipFill>
        <p:spPr bwMode="auto">
          <a:xfrm>
            <a:off x="609600" y="25146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609600" y="387927"/>
            <a:ext cx="25908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387927"/>
            <a:ext cx="26289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2521527"/>
            <a:ext cx="2286000" cy="19742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4200" y="2521527"/>
            <a:ext cx="2514600" cy="19742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010400" y="2819400"/>
            <a:ext cx="457200" cy="533400"/>
          </a:xfrm>
          <a:prstGeom prst="star5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38799" y="2521527"/>
            <a:ext cx="2528455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" y="4440382"/>
            <a:ext cx="245745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287482"/>
            <a:ext cx="457200" cy="3671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864177"/>
            <a:ext cx="533400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00" y="28748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FAFSA</a:t>
            </a:r>
          </a:p>
          <a:p>
            <a:endParaRPr lang="en-US" dirty="0"/>
          </a:p>
          <a:p>
            <a:r>
              <a:rPr lang="en-US" dirty="0" smtClean="0"/>
              <a:t>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orte" panose="03060902040502070203" pitchFamily="66" charset="0"/>
              </a:rPr>
              <a:t>Scholarship Essays</a:t>
            </a:r>
            <a:endParaRPr lang="en-US" sz="54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lternateGothic2 BT" panose="020B0608020202050204" pitchFamily="34" charset="0"/>
              </a:rPr>
              <a:t>Almost all essays have similar prompts, get started early by brainstorming ideas about essays:</a:t>
            </a:r>
          </a:p>
          <a:p>
            <a:pPr marL="0" indent="0">
              <a:buNone/>
            </a:pPr>
            <a:r>
              <a:rPr lang="en-US" sz="2800" dirty="0">
                <a:latin typeface="AlternateGothic2 BT" panose="020B0608020202050204" pitchFamily="34" charset="0"/>
              </a:rPr>
              <a:t>	</a:t>
            </a:r>
            <a:r>
              <a:rPr lang="en-US" sz="2800" dirty="0" smtClean="0">
                <a:latin typeface="AlternateGothic2 BT" panose="020B0608020202050204" pitchFamily="34" charset="0"/>
              </a:rPr>
              <a:t>-Leadership experiences</a:t>
            </a:r>
          </a:p>
          <a:p>
            <a:pPr marL="0" indent="0">
              <a:buNone/>
            </a:pPr>
            <a:r>
              <a:rPr lang="en-US" sz="2800" dirty="0" smtClean="0">
                <a:latin typeface="AlternateGothic2 BT" panose="020B0608020202050204" pitchFamily="34" charset="0"/>
              </a:rPr>
              <a:t>	-Long term/short term goals</a:t>
            </a:r>
          </a:p>
          <a:p>
            <a:pPr marL="0" indent="0">
              <a:buNone/>
            </a:pPr>
            <a:r>
              <a:rPr lang="en-US" sz="2800" dirty="0">
                <a:latin typeface="AlternateGothic2 BT" panose="020B0608020202050204" pitchFamily="34" charset="0"/>
              </a:rPr>
              <a:t>	</a:t>
            </a:r>
            <a:r>
              <a:rPr lang="en-US" sz="2800" dirty="0" smtClean="0">
                <a:latin typeface="AlternateGothic2 BT" panose="020B0608020202050204" pitchFamily="34" charset="0"/>
              </a:rPr>
              <a:t>-Personal statements</a:t>
            </a:r>
          </a:p>
          <a:p>
            <a:pPr marL="0" indent="0">
              <a:buNone/>
            </a:pPr>
            <a:r>
              <a:rPr lang="en-US" sz="2800" dirty="0">
                <a:latin typeface="AlternateGothic2 BT" panose="020B0608020202050204" pitchFamily="34" charset="0"/>
              </a:rPr>
              <a:t>	</a:t>
            </a:r>
            <a:r>
              <a:rPr lang="en-US" sz="2800" dirty="0" smtClean="0">
                <a:latin typeface="AlternateGothic2 BT" panose="020B0608020202050204" pitchFamily="34" charset="0"/>
              </a:rPr>
              <a:t>-Community service</a:t>
            </a:r>
          </a:p>
          <a:p>
            <a:r>
              <a:rPr lang="en-US" sz="2800" dirty="0" smtClean="0">
                <a:latin typeface="AlternateGothic2 BT" panose="020B0608020202050204" pitchFamily="34" charset="0"/>
              </a:rPr>
              <a:t>Proofread</a:t>
            </a:r>
          </a:p>
          <a:p>
            <a:pPr marL="0" indent="0">
              <a:buNone/>
            </a:pPr>
            <a:r>
              <a:rPr lang="en-US" sz="2800" dirty="0">
                <a:latin typeface="AlternateGothic2 BT" panose="020B0608020202050204" pitchFamily="34" charset="0"/>
              </a:rPr>
              <a:t>	</a:t>
            </a:r>
            <a:r>
              <a:rPr lang="en-US" sz="2800" dirty="0" smtClean="0">
                <a:latin typeface="AlternateGothic2 BT" panose="020B0608020202050204" pitchFamily="34" charset="0"/>
              </a:rPr>
              <a:t>-Have someone else read your essays </a:t>
            </a:r>
          </a:p>
          <a:p>
            <a:pPr marL="0" indent="0">
              <a:buNone/>
            </a:pPr>
            <a:r>
              <a:rPr lang="en-US" sz="2800" dirty="0">
                <a:latin typeface="AlternateGothic2 BT" panose="020B0608020202050204" pitchFamily="34" charset="0"/>
              </a:rPr>
              <a:t>	</a:t>
            </a:r>
            <a:r>
              <a:rPr lang="en-US" sz="2800" dirty="0" smtClean="0">
                <a:latin typeface="AlternateGothic2 BT" panose="020B0608020202050204" pitchFamily="34" charset="0"/>
              </a:rPr>
              <a:t>(peers, teachers, college adviser)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9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Forte" panose="03060902040502070203" pitchFamily="66" charset="0"/>
              </a:rPr>
              <a:t>Example of Essay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lternateGothic2 BT" panose="020B0608020202050204" pitchFamily="34" charset="0"/>
              </a:rPr>
              <a:t>Discuss the subjects in which you excel or have excelled. To what factors do you attribute your success?</a:t>
            </a:r>
            <a:endParaRPr lang="en-US" sz="2800" dirty="0" smtClean="0">
              <a:latin typeface="AlternateGothic2 BT" panose="020B0608020202050204" pitchFamily="34" charset="0"/>
            </a:endParaRPr>
          </a:p>
          <a:p>
            <a:r>
              <a:rPr lang="en-US" sz="2800" dirty="0" smtClean="0">
                <a:latin typeface="AlternateGothic2 BT" panose="020B0608020202050204" pitchFamily="34" charset="0"/>
              </a:rPr>
              <a:t>Discuss </a:t>
            </a:r>
            <a:r>
              <a:rPr lang="en-US" sz="2800" dirty="0">
                <a:latin typeface="AlternateGothic2 BT" panose="020B0608020202050204" pitchFamily="34" charset="0"/>
              </a:rPr>
              <a:t>a leadership experience you have had in any area of your life: school, work, athletics, family, church, community, etc. How and why did you become a leader in this area? How did this experience influence your goals</a:t>
            </a:r>
            <a:r>
              <a:rPr lang="en-US" sz="2800" dirty="0" smtClean="0">
                <a:latin typeface="AlternateGothic2 BT" panose="020B0608020202050204" pitchFamily="34" charset="0"/>
              </a:rPr>
              <a:t>?</a:t>
            </a:r>
          </a:p>
          <a:p>
            <a:r>
              <a:rPr lang="en-US" sz="2800" dirty="0">
                <a:latin typeface="AlternateGothic2 BT" panose="020B0608020202050204" pitchFamily="34" charset="0"/>
              </a:rPr>
              <a:t>Discuss your involvement in and contributions to a community near your home, school or elsewhere. </a:t>
            </a:r>
            <a:endParaRPr lang="en-US" sz="2800" dirty="0" smtClean="0">
              <a:latin typeface="AlternateGothic2 BT" panose="020B060802020205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lternateGothic2 BT" panose="020B0608020202050204" pitchFamily="34" charset="0"/>
              </a:rPr>
              <a:t>HINT: These are directly from the Gates Millennium 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orte" panose="03060902040502070203" pitchFamily="66" charset="0"/>
              </a:rPr>
              <a:t>Some Scholarships Deadlines for October:</a:t>
            </a:r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lternateGothic2 BT" panose="020B0608020202050204" pitchFamily="34" charset="0"/>
              </a:rPr>
              <a:t>Horatio Alger Missouri Scholarship Program</a:t>
            </a:r>
            <a:r>
              <a:rPr lang="en-US" dirty="0">
                <a:latin typeface="AlternateGothic2 BT" panose="020B0608020202050204" pitchFamily="34" charset="0"/>
              </a:rPr>
              <a:t> 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Eligibility: Missouri </a:t>
            </a:r>
            <a:r>
              <a:rPr lang="en-US" dirty="0">
                <a:latin typeface="AlternateGothic2 BT" panose="020B0608020202050204" pitchFamily="34" charset="0"/>
              </a:rPr>
              <a:t>residents only; extra-curricular/ </a:t>
            </a:r>
            <a:r>
              <a:rPr lang="en-US" dirty="0" smtClean="0">
                <a:latin typeface="AlternateGothic2 BT" panose="020B0608020202050204" pitchFamily="34" charset="0"/>
              </a:rPr>
              <a:t>community involvement</a:t>
            </a:r>
            <a:r>
              <a:rPr lang="en-US" dirty="0">
                <a:latin typeface="AlternateGothic2 BT" panose="020B0608020202050204" pitchFamily="34" charset="0"/>
              </a:rPr>
              <a:t>; minimum of 2.0 GPA</a:t>
            </a:r>
            <a:r>
              <a:rPr lang="en-US" dirty="0">
                <a:latin typeface="AlternateGothic2 BT" panose="020B0608020202050204" pitchFamily="34" charset="0"/>
              </a:rPr>
              <a:t> 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Award: Ten $6,000 </a:t>
            </a: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Deadline: Oct</a:t>
            </a:r>
            <a:r>
              <a:rPr lang="en-US" dirty="0">
                <a:latin typeface="AlternateGothic2 BT" panose="020B0608020202050204" pitchFamily="34" charset="0"/>
              </a:rPr>
              <a:t>. 25</a:t>
            </a:r>
            <a:r>
              <a:rPr lang="en-US" dirty="0">
                <a:latin typeface="AlternateGothic2 BT" panose="020B0608020202050204" pitchFamily="34" charset="0"/>
              </a:rPr>
              <a:t> 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  <a:hlinkClick r:id="rId2"/>
              </a:rPr>
              <a:t>https</a:t>
            </a:r>
            <a:r>
              <a:rPr lang="en-US" dirty="0">
                <a:latin typeface="AlternateGothic2 BT" panose="020B0608020202050204" pitchFamily="34" charset="0"/>
                <a:hlinkClick r:id="rId2"/>
              </a:rPr>
              <a:t>://</a:t>
            </a:r>
            <a:r>
              <a:rPr lang="en-US" dirty="0" smtClean="0">
                <a:latin typeface="AlternateGothic2 BT" panose="020B0608020202050204" pitchFamily="34" charset="0"/>
                <a:hlinkClick r:id="rId2"/>
              </a:rPr>
              <a:t>www.horatioalger.org/scholarships/program_missouri.cfm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r>
              <a:rPr lang="en-US" dirty="0" smtClean="0">
                <a:latin typeface="AlternateGothic2 BT" panose="020B0608020202050204" pitchFamily="34" charset="0"/>
              </a:rPr>
              <a:t> </a:t>
            </a:r>
            <a:r>
              <a:rPr lang="en-US" dirty="0">
                <a:latin typeface="AlternateGothic2 BT" panose="020B0608020202050204" pitchFamily="34" charset="0"/>
              </a:rPr>
              <a:t>Omega Psi Phi, Inc. 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Eligibility: Open </a:t>
            </a:r>
            <a:r>
              <a:rPr lang="en-US" dirty="0">
                <a:latin typeface="AlternateGothic2 BT" panose="020B0608020202050204" pitchFamily="34" charset="0"/>
              </a:rPr>
              <a:t>to all college-bound, high school seniors, </a:t>
            </a:r>
            <a:r>
              <a:rPr lang="en-US" dirty="0" smtClean="0">
                <a:latin typeface="AlternateGothic2 BT" panose="020B0608020202050204" pitchFamily="34" charset="0"/>
              </a:rPr>
              <a:t>essay</a:t>
            </a: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Award: Up to $3,000</a:t>
            </a: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</a:rPr>
              <a:t>Deadline: Oct. 25</a:t>
            </a:r>
          </a:p>
          <a:p>
            <a:pPr marL="0" indent="0">
              <a:buNone/>
            </a:pPr>
            <a:r>
              <a:rPr lang="en-US" dirty="0" smtClean="0">
                <a:latin typeface="AlternateGothic2 BT" panose="020B0608020202050204" pitchFamily="34" charset="0"/>
                <a:hlinkClick r:id="rId3"/>
              </a:rPr>
              <a:t>http</a:t>
            </a:r>
            <a:r>
              <a:rPr lang="en-US" dirty="0">
                <a:latin typeface="AlternateGothic2 BT" panose="020B0608020202050204" pitchFamily="34" charset="0"/>
                <a:hlinkClick r:id="rId3"/>
              </a:rPr>
              <a:t>://</a:t>
            </a:r>
            <a:r>
              <a:rPr lang="en-US" dirty="0" smtClean="0">
                <a:latin typeface="AlternateGothic2 BT" panose="020B0608020202050204" pitchFamily="34" charset="0"/>
                <a:hlinkClick r:id="rId3"/>
              </a:rPr>
              <a:t>www.omegapsiphifraternity.org/essay-contest.asp</a:t>
            </a:r>
            <a:endParaRPr lang="en-US" dirty="0" smtClean="0"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457200"/>
            <a:ext cx="8305800" cy="1447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</a:t>
            </a:r>
            <a:r>
              <a:rPr lang="en-US" sz="2800" dirty="0" smtClean="0"/>
              <a:t>ree </a:t>
            </a:r>
            <a:r>
              <a:rPr lang="en-US" sz="4800" dirty="0"/>
              <a:t>A</a:t>
            </a:r>
            <a:r>
              <a:rPr lang="en-US" sz="2800" dirty="0"/>
              <a:t>pplication for </a:t>
            </a:r>
            <a:r>
              <a:rPr lang="en-US" sz="4800" dirty="0"/>
              <a:t>F</a:t>
            </a:r>
            <a:r>
              <a:rPr lang="en-US" sz="2800" dirty="0"/>
              <a:t>ederal </a:t>
            </a:r>
            <a:r>
              <a:rPr lang="en-US" sz="4800" dirty="0"/>
              <a:t>S</a:t>
            </a:r>
            <a:r>
              <a:rPr lang="en-US" sz="2800" dirty="0"/>
              <a:t>tudent </a:t>
            </a:r>
            <a:r>
              <a:rPr lang="en-US" sz="4800" dirty="0" smtClean="0"/>
              <a:t>A</a:t>
            </a:r>
            <a:r>
              <a:rPr lang="en-US" sz="2800" dirty="0" smtClean="0"/>
              <a:t>id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382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Any websites you use should end in .</a:t>
            </a:r>
            <a:r>
              <a:rPr lang="en-US" sz="2800" dirty="0" err="1" smtClean="0"/>
              <a:t>gov</a:t>
            </a:r>
            <a:r>
              <a:rPr lang="en-US" sz="2800" dirty="0" smtClean="0"/>
              <a:t> (watch out for scams!)</a:t>
            </a:r>
          </a:p>
          <a:p>
            <a:r>
              <a:rPr lang="en-US" sz="2800" dirty="0" smtClean="0"/>
              <a:t>You should </a:t>
            </a:r>
            <a:r>
              <a:rPr lang="en-US" sz="2800" b="1" dirty="0" smtClean="0"/>
              <a:t>NEVER</a:t>
            </a:r>
            <a:r>
              <a:rPr lang="en-US" sz="2800" dirty="0" smtClean="0"/>
              <a:t> have to </a:t>
            </a:r>
            <a:r>
              <a:rPr lang="en-US" sz="2800" u="sng" dirty="0" smtClean="0"/>
              <a:t>pay</a:t>
            </a:r>
            <a:r>
              <a:rPr lang="en-US" sz="2800" dirty="0" smtClean="0"/>
              <a:t> to fill out the FAFSA</a:t>
            </a:r>
          </a:p>
          <a:p>
            <a:r>
              <a:rPr lang="en-US" sz="2800" dirty="0" smtClean="0"/>
              <a:t>The FAFSA is </a:t>
            </a:r>
            <a:r>
              <a:rPr lang="en-US" sz="2800" u="sng" dirty="0" smtClean="0"/>
              <a:t>not a type of loan or grant</a:t>
            </a:r>
            <a:r>
              <a:rPr lang="en-US" sz="2800" dirty="0" smtClean="0"/>
              <a:t>, it is the application to receive loans or grants</a:t>
            </a:r>
          </a:p>
          <a:p>
            <a:r>
              <a:rPr lang="en-US" sz="2800" dirty="0" smtClean="0"/>
              <a:t>The priority deadline for the FAFSA is </a:t>
            </a:r>
            <a:r>
              <a:rPr lang="en-US" sz="2800" b="1" u="sng" dirty="0" smtClean="0"/>
              <a:t>March 1</a:t>
            </a:r>
            <a:r>
              <a:rPr lang="en-US" sz="2800" b="1" u="sng" baseline="30000" dirty="0" smtClean="0"/>
              <a:t>st</a:t>
            </a:r>
            <a:r>
              <a:rPr lang="en-US" sz="2800" b="1" u="sng" dirty="0" smtClean="0"/>
              <a:t> </a:t>
            </a:r>
            <a:r>
              <a:rPr lang="en-US" sz="2800" dirty="0" smtClean="0"/>
              <a:t>because at that point the money is divided up, BUT if for some reason you have to wait till past March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you should still apply because money for grants </a:t>
            </a:r>
            <a:r>
              <a:rPr lang="en-US" sz="2800" b="1" dirty="0" smtClean="0"/>
              <a:t>MAY</a:t>
            </a:r>
            <a:r>
              <a:rPr lang="en-US" sz="2800" dirty="0" smtClean="0"/>
              <a:t> be left 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5715000"/>
            <a:ext cx="6543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www.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fafsa.ed.gov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7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Forte" panose="03060902040502070203" pitchFamily="66" charset="0"/>
              </a:rPr>
              <a:t>Resources</a:t>
            </a:r>
            <a:endParaRPr lang="en-US" sz="5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atin typeface="AlternateGothic2 BT" panose="020B0608020202050204" pitchFamily="34" charset="0"/>
              </a:rPr>
              <a:t>Follow @Falcons2College </a:t>
            </a:r>
          </a:p>
          <a:p>
            <a:r>
              <a:rPr lang="en-US" sz="5000" dirty="0" smtClean="0">
                <a:latin typeface="AlternateGothic2 BT" panose="020B0608020202050204" pitchFamily="34" charset="0"/>
              </a:rPr>
              <a:t>Check out Van Horn’s </a:t>
            </a:r>
            <a:r>
              <a:rPr lang="en-US" sz="5000" dirty="0" smtClean="0">
                <a:latin typeface="AlternateGothic2 BT" panose="020B0608020202050204" pitchFamily="34" charset="0"/>
                <a:hlinkClick r:id="rId2"/>
              </a:rPr>
              <a:t>College Center </a:t>
            </a:r>
            <a:r>
              <a:rPr lang="en-US" sz="5000" dirty="0" smtClean="0">
                <a:latin typeface="AlternateGothic2 BT" panose="020B0608020202050204" pitchFamily="34" charset="0"/>
              </a:rPr>
              <a:t>website for different scholarship links including this presentation!</a:t>
            </a:r>
          </a:p>
          <a:p>
            <a:endParaRPr lang="en-US" sz="5000" dirty="0"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Forte" panose="03060902040502070203" pitchFamily="66" charset="0"/>
              </a:rPr>
              <a:t>TYPES OF SCHOLARSHIPS</a:t>
            </a:r>
            <a:endParaRPr lang="en-US" sz="54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lternateGothic2 BT" panose="020B0608020202050204" pitchFamily="34" charset="0"/>
              </a:rPr>
              <a:t>INSTITUTIONAL</a:t>
            </a:r>
          </a:p>
          <a:p>
            <a:pPr algn="ctr"/>
            <a:r>
              <a:rPr lang="en-US" sz="5400" dirty="0" smtClean="0">
                <a:latin typeface="AlternateGothic2 BT" panose="020B0608020202050204" pitchFamily="34" charset="0"/>
              </a:rPr>
              <a:t>LOCAL</a:t>
            </a:r>
          </a:p>
          <a:p>
            <a:pPr algn="ctr"/>
            <a:r>
              <a:rPr lang="en-US" sz="5400" dirty="0" smtClean="0">
                <a:latin typeface="AlternateGothic2 BT" panose="020B0608020202050204" pitchFamily="34" charset="0"/>
              </a:rPr>
              <a:t>NATIONAL</a:t>
            </a:r>
          </a:p>
          <a:p>
            <a:pPr algn="ctr"/>
            <a:r>
              <a:rPr lang="en-US" sz="5400" dirty="0" smtClean="0">
                <a:latin typeface="AlternateGothic2 BT" panose="020B0608020202050204" pitchFamily="34" charset="0"/>
              </a:rPr>
              <a:t>MAJOR/SPECIFIC</a:t>
            </a:r>
          </a:p>
        </p:txBody>
      </p:sp>
    </p:spTree>
    <p:extLst>
      <p:ext uri="{BB962C8B-B14F-4D97-AF65-F5344CB8AC3E}">
        <p14:creationId xmlns:p14="http://schemas.microsoft.com/office/powerpoint/2010/main" val="22388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100" y="228600"/>
            <a:ext cx="7543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Institutional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l_fi" descr="http://www.adamsinstitute.ku.edu/sites/all/themes/ku_template_2012/log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743200" cy="201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http://agriculture.truman.edu/farmtoschool/TrumanLogo4C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4730"/>
            <a:ext cx="2438400" cy="174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shopdownlite.com/images/prods/universityofcentralmissour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362200"/>
            <a:ext cx="2971800" cy="18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encrypted-tbn2.gstatic.com/images?q=tbn:ANd9GcRZM787GlKaWMWKqJqFvnyZZzw0t4AqMduj8Qv5K30YYeCkRvGd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92782"/>
            <a:ext cx="2790825" cy="197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staff.jccc.edu/elovitt/images/jcclogo1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8"/>
          <a:stretch/>
        </p:blipFill>
        <p:spPr bwMode="auto">
          <a:xfrm>
            <a:off x="6324600" y="1981200"/>
            <a:ext cx="2389505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www.logotypes101.com/logos/246/967B158D0169B39FEB2DD2D7611BA502/UMK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592782"/>
            <a:ext cx="2462213" cy="176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orte" panose="03060902040502070203" pitchFamily="66" charset="0"/>
              </a:rPr>
              <a:t>Institutional Aid</a:t>
            </a:r>
            <a:endParaRPr lang="en-US" sz="6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latin typeface="AlternateGothic2 BT" panose="020B0608020202050204" pitchFamily="34" charset="0"/>
              </a:rPr>
              <a:t>Institutional awards have higher dollar amounts and are almost always renewable!</a:t>
            </a:r>
          </a:p>
          <a:p>
            <a:r>
              <a:rPr lang="en-US" sz="4500" dirty="0" smtClean="0">
                <a:latin typeface="AlternateGothic2 BT" panose="020B0608020202050204" pitchFamily="34" charset="0"/>
              </a:rPr>
              <a:t>Check with the schools that you are applying for!</a:t>
            </a:r>
          </a:p>
          <a:p>
            <a:r>
              <a:rPr lang="en-US" sz="4500" dirty="0" smtClean="0">
                <a:latin typeface="AlternateGothic2 BT" panose="020B0608020202050204" pitchFamily="34" charset="0"/>
              </a:rPr>
              <a:t>Is there a separate application?</a:t>
            </a:r>
          </a:p>
          <a:p>
            <a:pPr marL="0" indent="0" algn="ctr">
              <a:buNone/>
            </a:pPr>
            <a:r>
              <a:rPr lang="en-US" sz="4500" dirty="0" smtClean="0">
                <a:solidFill>
                  <a:srgbClr val="FF0000"/>
                </a:solidFill>
                <a:latin typeface="AlternateGothic2 BT" panose="020B0608020202050204" pitchFamily="34" charset="0"/>
              </a:rPr>
              <a:t>What are the deadlines!?</a:t>
            </a:r>
            <a:endParaRPr lang="en-US" sz="4500" dirty="0">
              <a:solidFill>
                <a:srgbClr val="FF0000"/>
              </a:solidFill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How to find Institutional Scholarships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dlerj\AppData\Local\Microsoft\Windows\Temporary Internet Files\Content.IE5\GAP8BIPP\phot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4782"/>
            <a:ext cx="4044494" cy="46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lerj\AppData\Local\Microsoft\Windows\Temporary Internet Files\Content.IE5\XJIVEW29\photo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100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28600"/>
            <a:ext cx="3124200" cy="480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lternateGothic2 BT" panose="020B0608020202050204" pitchFamily="34" charset="0"/>
              </a:rPr>
              <a:t>Look for Admissions or Financial Aid/Cost</a:t>
            </a:r>
            <a:endParaRPr lang="en-US" sz="4800" dirty="0">
              <a:latin typeface="AlternateGothic2 BT" panose="020B0608020202050204" pitchFamily="34" charset="0"/>
            </a:endParaRPr>
          </a:p>
        </p:txBody>
      </p:sp>
      <p:pic>
        <p:nvPicPr>
          <p:cNvPr id="2050" name="Picture 2" descr="C:\Users\nadlerj\AppData\Local\Microsoft\Windows\Temporary Internet Files\Content.IE5\FD8N2UN6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77"/>
            <a:ext cx="5715000" cy="70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28600" y="9144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447800"/>
            <a:ext cx="3048000" cy="4495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ternateGothic2 BT" panose="020B0608020202050204" pitchFamily="34" charset="0"/>
              </a:rPr>
              <a:t>Find Costs or Financial Aid </a:t>
            </a:r>
            <a:endParaRPr lang="en-US" sz="6000" dirty="0">
              <a:latin typeface="AlternateGothic2 BT" panose="020B0608020202050204" pitchFamily="34" charset="0"/>
            </a:endParaRPr>
          </a:p>
        </p:txBody>
      </p:sp>
      <p:pic>
        <p:nvPicPr>
          <p:cNvPr id="3074" name="Picture 2" descr="C:\Users\nadlerj\AppData\Local\Microsoft\Windows\Temporary Internet Files\Content.IE5\XGFZWKN2\phot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181600" cy="61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2618" y="5600700"/>
            <a:ext cx="1295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adlerj\AppData\Local\Microsoft\Windows\Temporary Internet Files\Content.IE5\GAP8BIPP\phot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62600" y="2133600"/>
            <a:ext cx="1143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3344</TotalTime>
  <Words>807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AlternateGothic2 BT</vt:lpstr>
      <vt:lpstr>Arial</vt:lpstr>
      <vt:lpstr>Calibri</vt:lpstr>
      <vt:lpstr>Constantia</vt:lpstr>
      <vt:lpstr>Forte</vt:lpstr>
      <vt:lpstr>Times New Roman</vt:lpstr>
      <vt:lpstr>Tw Cen MT</vt:lpstr>
      <vt:lpstr>Thatch</vt:lpstr>
      <vt:lpstr>Scholarship  101</vt:lpstr>
      <vt:lpstr>When to complete?</vt:lpstr>
      <vt:lpstr>TYPES OF SCHOLARSHIPS</vt:lpstr>
      <vt:lpstr>PowerPoint Presentation</vt:lpstr>
      <vt:lpstr>Institutional Aid</vt:lpstr>
      <vt:lpstr>How to find Institutional Scholarships</vt:lpstr>
      <vt:lpstr>Look for Admissions or Financial Aid/Cost</vt:lpstr>
      <vt:lpstr>Find Costs or Financial Aid </vt:lpstr>
      <vt:lpstr>PowerPoint Presentation</vt:lpstr>
      <vt:lpstr>PowerPoint Presentation</vt:lpstr>
      <vt:lpstr>A+ Program is Not Only for Community College!</vt:lpstr>
      <vt:lpstr>Local Scholarships</vt:lpstr>
      <vt:lpstr>Local Scholarships</vt:lpstr>
      <vt:lpstr>PowerPoint Presentation</vt:lpstr>
      <vt:lpstr>National Scholarship Resources</vt:lpstr>
      <vt:lpstr>PowerPoint Presentation</vt:lpstr>
      <vt:lpstr>Questions to ask about all scholarships?</vt:lpstr>
      <vt:lpstr>PowerPoint Presentation</vt:lpstr>
      <vt:lpstr>Let’s get started!</vt:lpstr>
      <vt:lpstr>Scholarship Essays</vt:lpstr>
      <vt:lpstr>Example of Essay Questions:</vt:lpstr>
      <vt:lpstr>Some Scholarships Deadlines for October:</vt:lpstr>
      <vt:lpstr>Free Application for Federal Student Aid</vt:lpstr>
      <vt:lpstr>Resources</vt:lpstr>
    </vt:vector>
  </TitlesOfParts>
  <Company>Raytown Quality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 Financial Aid</dc:title>
  <dc:creator>Nadler, Jennifer</dc:creator>
  <cp:lastModifiedBy>klmhd7@mail.missouri.edu</cp:lastModifiedBy>
  <cp:revision>33</cp:revision>
  <dcterms:created xsi:type="dcterms:W3CDTF">2012-11-01T16:13:41Z</dcterms:created>
  <dcterms:modified xsi:type="dcterms:W3CDTF">2014-09-28T19:45:14Z</dcterms:modified>
</cp:coreProperties>
</file>